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2" r:id="rId1"/>
  </p:sldMasterIdLst>
  <p:sldIdLst>
    <p:sldId id="256" r:id="rId2"/>
    <p:sldId id="275" r:id="rId3"/>
    <p:sldId id="274" r:id="rId4"/>
    <p:sldId id="257" r:id="rId5"/>
    <p:sldId id="276" r:id="rId6"/>
    <p:sldId id="260" r:id="rId7"/>
    <p:sldId id="272" r:id="rId8"/>
    <p:sldId id="258" r:id="rId9"/>
    <p:sldId id="259" r:id="rId10"/>
    <p:sldId id="261" r:id="rId11"/>
    <p:sldId id="262" r:id="rId12"/>
    <p:sldId id="277" r:id="rId13"/>
    <p:sldId id="263" r:id="rId14"/>
    <p:sldId id="264" r:id="rId15"/>
    <p:sldId id="265" r:id="rId16"/>
    <p:sldId id="266" r:id="rId17"/>
    <p:sldId id="268" r:id="rId18"/>
    <p:sldId id="267" r:id="rId19"/>
    <p:sldId id="269" r:id="rId20"/>
    <p:sldId id="270" r:id="rId21"/>
    <p:sldId id="271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356B89-201D-0D40-BCD7-0F7B2584B417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299C3E-4ABE-184C-B4A1-11C5F30809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ap.co.uk" TargetMode="External"/><Relationship Id="rId4" Type="http://schemas.openxmlformats.org/officeDocument/2006/relationships/hyperlink" Target="http://freecycle.org/group/Brazil/Brazil/Sao%20Paulo" TargetMode="External"/><Relationship Id="rId5" Type="http://schemas.openxmlformats.org/officeDocument/2006/relationships/hyperlink" Target="http://www.iso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nisp.org.uk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bcsd.org/" TargetMode="External"/><Relationship Id="rId4" Type="http://schemas.openxmlformats.org/officeDocument/2006/relationships/hyperlink" Target="http://www.neweconomics.org" TargetMode="External"/><Relationship Id="rId5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stainablebusiness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Sustainable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new economic models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© David Thorpe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Businesses will be sustainable or not exist. But what are the choices?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5999"/>
            <a:ext cx="4038600" cy="4068925"/>
          </a:xfrm>
        </p:spPr>
        <p:txBody>
          <a:bodyPr>
            <a:normAutofit/>
          </a:bodyPr>
          <a:lstStyle/>
          <a:p>
            <a:r>
              <a:rPr lang="en-US" dirty="0" smtClean="0"/>
              <a:t>Companies can embrace sustainable models of doing business whatever kind of business they are in and be part of the solution rather than a problem; 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5999"/>
            <a:ext cx="4038600" cy="4068926"/>
          </a:xfrm>
        </p:spPr>
        <p:txBody>
          <a:bodyPr>
            <a:normAutofit/>
          </a:bodyPr>
          <a:lstStyle/>
          <a:p>
            <a:r>
              <a:rPr lang="en-US" dirty="0" smtClean="0"/>
              <a:t>Companies can actively exploit the new business opportunities presented by the requirements of building a more sustainable world.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13" b="1" dirty="0" smtClean="0"/>
              <a:t>Prosperity without growth</a:t>
            </a:r>
          </a:p>
          <a:p>
            <a:r>
              <a:rPr lang="en-US" dirty="0" smtClean="0"/>
              <a:t>Jackson says: "There is no case to abandon growth universally. But there is a strong case for the developed nations to make room for growth in poorer countries. It is in these poorer countries that growth really does make a difference. In richer countries the returns on further growth appear much more limited; for example subjective well-being diminishes rapidly at higher income levels."</a:t>
            </a:r>
          </a:p>
          <a:p>
            <a:endParaRPr lang="en-US" dirty="0"/>
          </a:p>
        </p:txBody>
      </p:sp>
      <p:pic>
        <p:nvPicPr>
          <p:cNvPr id="5" name="Content Placeholder 4" descr="prosperi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759" r="-137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secret…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developed world and rich countries have got it wrong</a:t>
            </a:r>
          </a:p>
          <a:p>
            <a:r>
              <a:rPr lang="en-US" dirty="0" smtClean="0"/>
              <a:t>Don’t copy them</a:t>
            </a:r>
          </a:p>
          <a:p>
            <a:r>
              <a:rPr lang="en-US" dirty="0" smtClean="0"/>
              <a:t>It’s easier to get a habit than give one up</a:t>
            </a:r>
          </a:p>
          <a:p>
            <a:r>
              <a:rPr lang="en-US" dirty="0" smtClean="0"/>
              <a:t>So don’t get the bad habits in the first place!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ZWP-sticker 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9" y="1920084"/>
            <a:ext cx="3490115" cy="349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Eco-minimalism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</a:p>
          <a:p>
            <a:r>
              <a:rPr lang="en-US" dirty="0" smtClean="0"/>
              <a:t>Re-use</a:t>
            </a:r>
          </a:p>
          <a:p>
            <a:r>
              <a:rPr lang="en-US" dirty="0" smtClean="0"/>
              <a:t>Repair</a:t>
            </a:r>
          </a:p>
          <a:p>
            <a:r>
              <a:rPr lang="en-US" dirty="0" smtClean="0"/>
              <a:t>Recycle</a:t>
            </a:r>
          </a:p>
          <a:p>
            <a:r>
              <a:rPr lang="en-US" dirty="0" smtClean="0"/>
              <a:t>Renew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 more with less:</a:t>
            </a:r>
          </a:p>
          <a:p>
            <a:r>
              <a:rPr lang="en-US" dirty="0" smtClean="0"/>
              <a:t>“Resource efficiency”</a:t>
            </a:r>
          </a:p>
          <a:p>
            <a:r>
              <a:rPr lang="en-US" dirty="0" smtClean="0"/>
              <a:t>Halving resource use doubles wealth</a:t>
            </a:r>
          </a:p>
          <a:p>
            <a:endParaRPr lang="en-US" dirty="0"/>
          </a:p>
        </p:txBody>
      </p:sp>
      <p:pic>
        <p:nvPicPr>
          <p:cNvPr id="5" name="Picture 4" descr="Amory_Lov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962400"/>
            <a:ext cx="2159287" cy="2120900"/>
          </a:xfrm>
          <a:prstGeom prst="rect">
            <a:avLst/>
          </a:prstGeom>
        </p:spPr>
      </p:pic>
      <p:pic>
        <p:nvPicPr>
          <p:cNvPr id="6" name="Picture 5" descr="WastePyrami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41" y="3962400"/>
            <a:ext cx="2767159" cy="227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5029200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Amory</a:t>
            </a:r>
          </a:p>
          <a:p>
            <a:r>
              <a:rPr lang="en-US" dirty="0" err="1" smtClean="0"/>
              <a:t>Lovins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triple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b="1" dirty="0" smtClean="0"/>
              <a:t>TBL" or</a:t>
            </a:r>
          </a:p>
          <a:p>
            <a:r>
              <a:rPr lang="en-US" b="1" dirty="0" smtClean="0"/>
              <a:t> "3BL” or</a:t>
            </a:r>
          </a:p>
          <a:p>
            <a:r>
              <a:rPr lang="en-US" b="1" dirty="0" smtClean="0"/>
              <a:t> "people, planet, profit" or</a:t>
            </a:r>
          </a:p>
          <a:p>
            <a:r>
              <a:rPr lang="en-US" b="1" dirty="0" smtClean="0"/>
              <a:t>"the three pillars”</a:t>
            </a:r>
          </a:p>
          <a:p>
            <a:r>
              <a:rPr lang="en-US" b="1" dirty="0" smtClean="0"/>
              <a:t>Social</a:t>
            </a:r>
          </a:p>
          <a:p>
            <a:r>
              <a:rPr lang="en-US" b="1" dirty="0" smtClean="0"/>
              <a:t>Economic</a:t>
            </a:r>
          </a:p>
          <a:p>
            <a:r>
              <a:rPr lang="en-US" b="1" dirty="0" smtClean="0"/>
              <a:t>Environmental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Means a commitment to corporate social responsibility</a:t>
            </a:r>
          </a:p>
          <a:p>
            <a:r>
              <a:rPr lang="en-US" dirty="0" smtClean="0"/>
              <a:t>Inspires stakeholder confidence</a:t>
            </a:r>
          </a:p>
          <a:p>
            <a:r>
              <a:rPr lang="en-US" dirty="0" smtClean="0"/>
              <a:t>Reported in annual reports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loops</a:t>
            </a:r>
            <a:endParaRPr lang="en-US" dirty="0"/>
          </a:p>
        </p:txBody>
      </p:sp>
      <p:pic>
        <p:nvPicPr>
          <p:cNvPr id="5" name="Content Placeholder 4" descr="greenClosedLoo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1968" b="-41968"/>
          <a:stretch>
            <a:fillRect/>
          </a:stretch>
        </p:blipFill>
        <p:spPr/>
      </p:pic>
      <p:pic>
        <p:nvPicPr>
          <p:cNvPr id="6" name="Content Placeholder 5" descr="closed-loop-recycle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8689" b="-286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Virtuous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Supply line commitments</a:t>
            </a:r>
          </a:p>
          <a:p>
            <a:r>
              <a:rPr lang="en-US" dirty="0" smtClean="0"/>
              <a:t>Customer commitments</a:t>
            </a:r>
          </a:p>
          <a:p>
            <a:r>
              <a:rPr lang="en-US" dirty="0" smtClean="0"/>
              <a:t>Double benefit – locks in wealth in the good new sector</a:t>
            </a:r>
          </a:p>
          <a:p>
            <a:r>
              <a:rPr lang="en-US" dirty="0" smtClean="0"/>
              <a:t>Starves old sector of funds – don’t reward bad </a:t>
            </a:r>
            <a:r>
              <a:rPr lang="en-US" dirty="0" err="1" smtClean="0"/>
              <a:t>behaviour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Content Placeholder 4" descr="water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894" b="-4894"/>
          <a:stretch>
            <a:fillRect/>
          </a:stretch>
        </p:blipFill>
        <p:spPr>
          <a:xfrm>
            <a:off x="4648200" y="1752600"/>
            <a:ext cx="4038600" cy="4434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nature there is no waste</a:t>
            </a:r>
          </a:p>
          <a:p>
            <a:r>
              <a:rPr lang="en-US" dirty="0" smtClean="0"/>
              <a:t>One person’s waste is another’s feedstock</a:t>
            </a:r>
            <a:endParaRPr lang="en-US" dirty="0"/>
          </a:p>
        </p:txBody>
      </p:sp>
      <p:pic>
        <p:nvPicPr>
          <p:cNvPr id="5" name="Content Placeholder 4" descr="Common_clownfish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3192" b="-23192"/>
          <a:stretch>
            <a:fillRect/>
          </a:stretch>
        </p:blipFill>
        <p:spPr>
          <a:xfrm>
            <a:off x="4648200" y="2423160"/>
            <a:ext cx="4038600" cy="4434840"/>
          </a:xfrm>
        </p:spPr>
      </p:pic>
      <p:pic>
        <p:nvPicPr>
          <p:cNvPr id="6" name="Picture 5" descr="med_634853323_6b3adcf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3175000" cy="212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www.nisp.org.uk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www.wrap.co.uk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http://freecycle.org/group/Brazil/Brazil/Sao%20Paulo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Create new markets for products made from recycled materials</a:t>
            </a:r>
          </a:p>
          <a:p>
            <a:r>
              <a:rPr lang="en-US" dirty="0" smtClean="0"/>
              <a:t>Implies the use of standards: there are 139 on </a:t>
            </a: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www.iso.org</a:t>
            </a:r>
            <a:endParaRPr lang="en-US" dirty="0" smtClean="0"/>
          </a:p>
          <a:p>
            <a:r>
              <a:rPr lang="en-US" dirty="0" smtClean="0"/>
              <a:t>Standards </a:t>
            </a:r>
            <a:r>
              <a:rPr lang="en-US" dirty="0" smtClean="0"/>
              <a:t>and labels give your customers confidence.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the new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Low or zero carbon products and services:</a:t>
            </a:r>
          </a:p>
          <a:p>
            <a:r>
              <a:rPr lang="en-US" dirty="0" smtClean="0"/>
              <a:t>Solar water heating</a:t>
            </a:r>
          </a:p>
          <a:p>
            <a:r>
              <a:rPr lang="en-US" dirty="0" smtClean="0"/>
              <a:t>Heat pumps</a:t>
            </a:r>
          </a:p>
          <a:p>
            <a:r>
              <a:rPr lang="en-US" dirty="0" smtClean="0"/>
              <a:t>Plugs for sinks</a:t>
            </a:r>
          </a:p>
          <a:p>
            <a:r>
              <a:rPr lang="en-US" dirty="0" smtClean="0"/>
              <a:t>Shutters for windows</a:t>
            </a:r>
          </a:p>
          <a:p>
            <a:r>
              <a:rPr lang="en-US" dirty="0" smtClean="0"/>
              <a:t>Fuel cells</a:t>
            </a:r>
          </a:p>
          <a:p>
            <a:r>
              <a:rPr lang="en-US" dirty="0" smtClean="0"/>
              <a:t>Solar electricity</a:t>
            </a:r>
          </a:p>
          <a:p>
            <a:r>
              <a:rPr lang="en-US" dirty="0" smtClean="0"/>
              <a:t>Energy audits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service companies (</a:t>
            </a:r>
            <a:r>
              <a:rPr lang="en-US" dirty="0" err="1" smtClean="0"/>
              <a:t>ESCOs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Energy-saving ICT</a:t>
            </a:r>
          </a:p>
          <a:p>
            <a:r>
              <a:rPr lang="en-US" dirty="0" smtClean="0"/>
              <a:t>No-carbon air conditioning (e.g. phase change materials)</a:t>
            </a:r>
          </a:p>
          <a:p>
            <a:r>
              <a:rPr lang="en-US" dirty="0" smtClean="0"/>
              <a:t>Zero or low carbon homes</a:t>
            </a:r>
          </a:p>
          <a:p>
            <a:r>
              <a:rPr lang="en-US" dirty="0" smtClean="0"/>
              <a:t>Bio-char (4 </a:t>
            </a:r>
            <a:r>
              <a:rPr lang="en-US" dirty="0" err="1" smtClean="0"/>
              <a:t>x</a:t>
            </a:r>
            <a:r>
              <a:rPr lang="en-US" dirty="0" smtClean="0"/>
              <a:t> win)</a:t>
            </a:r>
          </a:p>
          <a:p>
            <a:r>
              <a:rPr lang="en-US" dirty="0" smtClean="0"/>
              <a:t>Eco-schools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300">
              <a:solidFill>
                <a:srgbClr val="000000"/>
              </a:solidFill>
              <a:latin typeface="Lucida Grande" charset="0"/>
            </a:endParaRPr>
          </a:p>
        </p:txBody>
      </p:sp>
      <p:pic>
        <p:nvPicPr>
          <p:cNvPr id="27652" name="Picture 5" descr="care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1435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raz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05000"/>
            <a:ext cx="1803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wh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200" y="1935480"/>
            <a:ext cx="1803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saf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917700"/>
            <a:ext cx="14351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 descr="eem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905000"/>
            <a:ext cx="18034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 descr="reac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0200" y="4229100"/>
            <a:ext cx="1803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work as </a:t>
            </a:r>
            <a:r>
              <a:rPr lang="en-US" smtClean="0"/>
              <a:t>an sustainability</a:t>
            </a:r>
            <a:br>
              <a:rPr lang="en-US" smtClean="0"/>
            </a:br>
            <a:r>
              <a:rPr lang="en-US" smtClean="0"/>
              <a:t>writer </a:t>
            </a:r>
            <a:r>
              <a:rPr lang="en-US" dirty="0" smtClean="0"/>
              <a:t>&amp; editor</a:t>
            </a:r>
            <a:endParaRPr lang="en-US" dirty="0"/>
          </a:p>
        </p:txBody>
      </p:sp>
      <p:pic>
        <p:nvPicPr>
          <p:cNvPr id="13" name="Picture 7" descr="mono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6175" y="4267200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overs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87975" y="4191000"/>
            <a:ext cx="1698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warr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3925" y="4445000"/>
            <a:ext cx="1435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award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51700" y="4267200"/>
            <a:ext cx="1435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parkie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67600" y="76200"/>
            <a:ext cx="12954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thinking ideas and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George Soros with Nobel laureate economists has launched the Institute for New Economic Thought</a:t>
            </a:r>
          </a:p>
          <a:p>
            <a:r>
              <a:rPr lang="en-US" sz="2000" dirty="0" smtClean="0">
                <a:hlinkClick r:id="rId2"/>
              </a:rPr>
              <a:t>www.sustainablebusiness.com</a:t>
            </a:r>
            <a:endParaRPr lang="en-US" sz="2000" dirty="0" smtClean="0"/>
          </a:p>
          <a:p>
            <a:r>
              <a:rPr lang="en-US" sz="2000" b="1" dirty="0" smtClean="0">
                <a:hlinkClick r:id="rId3"/>
              </a:rPr>
              <a:t>World Business Council for Sustainable</a:t>
            </a:r>
            <a:r>
              <a:rPr lang="en-US" sz="2000" b="1" u="sng" dirty="0" smtClean="0">
                <a:hlinkClick r:id="rId3"/>
              </a:rPr>
              <a:t> Development (WBCSD)</a:t>
            </a:r>
            <a:r>
              <a:rPr lang="en-US" sz="2000" b="1" u="sng" dirty="0" smtClean="0"/>
              <a:t>: </a:t>
            </a:r>
            <a:r>
              <a:rPr lang="en-US" sz="2000" b="1" u="sng" dirty="0" err="1" smtClean="0"/>
              <a:t>www.wbcsd.org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Economics </a:t>
            </a:r>
            <a:r>
              <a:rPr lang="en-US" dirty="0" smtClean="0"/>
              <a:t>Foundation: </a:t>
            </a:r>
            <a:r>
              <a:rPr lang="en-US" dirty="0" smtClean="0">
                <a:hlinkClick r:id="rId4"/>
              </a:rPr>
              <a:t>www.neweconomics.org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wbcs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572000"/>
            <a:ext cx="7366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part of the solution!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Think outside the box!</a:t>
            </a:r>
          </a:p>
          <a:p>
            <a:r>
              <a:rPr lang="en-US" dirty="0" smtClean="0"/>
              <a:t>Imagine a better world for the whole of nature!</a:t>
            </a:r>
          </a:p>
          <a:p>
            <a:r>
              <a:rPr lang="en-US" dirty="0" smtClean="0"/>
              <a:t>Work for happier and more prosperous citizens!</a:t>
            </a:r>
          </a:p>
          <a:p>
            <a:r>
              <a:rPr lang="en-US" dirty="0" smtClean="0"/>
              <a:t>It’s not about money but quality of life! – </a:t>
            </a:r>
            <a:r>
              <a:rPr lang="en-US" dirty="0" err="1" smtClean="0"/>
              <a:t>fulfilment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you’re not part of the solution, you’re part of the problem!</a:t>
            </a:r>
          </a:p>
          <a:p>
            <a:endParaRPr lang="en-US" dirty="0"/>
          </a:p>
        </p:txBody>
      </p:sp>
      <p:pic>
        <p:nvPicPr>
          <p:cNvPr id="5" name="Picture 4" descr="outside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429000"/>
            <a:ext cx="32004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lanet_happy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907" r="-907"/>
          <a:stretch>
            <a:fillRect/>
          </a:stretch>
        </p:blipFill>
        <p:spPr>
          <a:xfrm>
            <a:off x="2628900" y="704088"/>
            <a:ext cx="4038600" cy="44348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 you!  </a:t>
            </a:r>
            <a:r>
              <a:rPr lang="en-US" sz="2400" dirty="0" smtClean="0"/>
              <a:t> </a:t>
            </a:r>
            <a:r>
              <a:rPr lang="en-US" sz="2400" dirty="0" smtClean="0"/>
              <a:t>Obrigado!</a:t>
            </a:r>
            <a:r>
              <a:rPr lang="en-US" sz="2400" dirty="0" smtClean="0"/>
              <a:t>                   </a:t>
            </a:r>
            <a:r>
              <a:rPr lang="en-US" sz="2400" dirty="0" err="1" smtClean="0"/>
              <a:t>www.davidthorpe.info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85800"/>
            <a:ext cx="7772400" cy="9144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000">
                <a:solidFill>
                  <a:srgbClr val="7A94C6"/>
                </a:solidFill>
                <a:latin typeface="Century Gothic" charset="0"/>
              </a:rPr>
              <a:t>Hybridos - DCL</a:t>
            </a:r>
          </a:p>
        </p:txBody>
      </p:sp>
      <p:pic>
        <p:nvPicPr>
          <p:cNvPr id="25603" name="Content Placeholder 11" descr="DCL promotion.tiff"/>
          <p:cNvPicPr>
            <a:picLocks noChangeAspect="1"/>
          </p:cNvPicPr>
          <p:nvPr/>
        </p:nvPicPr>
        <p:blipFill>
          <a:blip r:embed="rId2"/>
          <a:srcRect t="-1405" b="-1405"/>
          <a:stretch>
            <a:fillRect/>
          </a:stretch>
        </p:blipFill>
        <p:spPr bwMode="auto">
          <a:xfrm>
            <a:off x="685800" y="1600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crossroads…</a:t>
            </a:r>
            <a:endParaRPr lang="en-US" dirty="0"/>
          </a:p>
        </p:txBody>
      </p:sp>
      <p:pic>
        <p:nvPicPr>
          <p:cNvPr id="4" name="Picture 3" descr="12surfer.xlar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7620000" cy="4191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0878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04800" y="2118360"/>
            <a:ext cx="2209800" cy="443484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Boom or bust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 or fail?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Exceed the limits, or live within our means?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Ride the new wave or sink beneath it?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Number one challenge facing the world and Brazil</a:t>
            </a:r>
          </a:p>
          <a:p>
            <a:r>
              <a:rPr lang="en-US" dirty="0" smtClean="0"/>
              <a:t>Latest science predicts 4 degrees warming this century if business as usual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means the Amazon will be a desert if we do nothing</a:t>
            </a:r>
          </a:p>
          <a:p>
            <a:r>
              <a:rPr lang="en-US" dirty="0" smtClean="0"/>
              <a:t>Read Mark </a:t>
            </a:r>
            <a:r>
              <a:rPr lang="en-US" dirty="0" err="1" smtClean="0"/>
              <a:t>Lynas</a:t>
            </a:r>
            <a:r>
              <a:rPr lang="en-US" dirty="0" smtClean="0"/>
              <a:t>’ book ‘Six Degrees’</a:t>
            </a:r>
          </a:p>
          <a:p>
            <a:r>
              <a:rPr lang="en-US" dirty="0" smtClean="0"/>
              <a:t>Clearly ‘business as usual’ must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enough earths!</a:t>
            </a:r>
            <a:endParaRPr lang="en-US" dirty="0"/>
          </a:p>
        </p:txBody>
      </p:sp>
      <p:pic>
        <p:nvPicPr>
          <p:cNvPr id="5" name="Content Placeholder 4" descr="earth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894" b="-4894"/>
          <a:stretch>
            <a:fillRect/>
          </a:stretch>
        </p:blipFill>
        <p:spPr>
          <a:xfrm>
            <a:off x="5638800" y="915970"/>
            <a:ext cx="1828800" cy="2008229"/>
          </a:xfrm>
        </p:spPr>
      </p:pic>
      <p:pic>
        <p:nvPicPr>
          <p:cNvPr id="8" name="Content Placeholder 7" descr="overshoot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9623" b="-39623"/>
          <a:stretch>
            <a:fillRect/>
          </a:stretch>
        </p:blipFill>
        <p:spPr>
          <a:xfrm>
            <a:off x="457200" y="1142999"/>
            <a:ext cx="5181600" cy="5689983"/>
          </a:xfrm>
        </p:spPr>
      </p:pic>
      <p:pic>
        <p:nvPicPr>
          <p:cNvPr id="6" name="Content Placeholder 4" descr="earth.png"/>
          <p:cNvPicPr>
            <a:picLocks noChangeAspect="1"/>
          </p:cNvPicPr>
          <p:nvPr/>
        </p:nvPicPr>
        <p:blipFill>
          <a:blip r:embed="rId2"/>
          <a:srcRect t="-4894" b="-4894"/>
          <a:stretch>
            <a:fillRect/>
          </a:stretch>
        </p:blipFill>
        <p:spPr>
          <a:xfrm>
            <a:off x="6553200" y="1068370"/>
            <a:ext cx="1828800" cy="2008229"/>
          </a:xfrm>
          <a:prstGeom prst="rect">
            <a:avLst/>
          </a:prstGeom>
        </p:spPr>
      </p:pic>
      <p:pic>
        <p:nvPicPr>
          <p:cNvPr id="7" name="Content Placeholder 4" descr="earth.png"/>
          <p:cNvPicPr>
            <a:picLocks noChangeAspect="1"/>
          </p:cNvPicPr>
          <p:nvPr/>
        </p:nvPicPr>
        <p:blipFill>
          <a:blip r:embed="rId2"/>
          <a:srcRect t="-4894" b="-4894"/>
          <a:stretch>
            <a:fillRect/>
          </a:stretch>
        </p:blipFill>
        <p:spPr>
          <a:xfrm>
            <a:off x="7086600" y="381000"/>
            <a:ext cx="1828800" cy="2008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1" y="2924199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Ecological Footprint (EF</a:t>
            </a:r>
            <a:r>
              <a:rPr lang="en-US" dirty="0" smtClean="0"/>
              <a:t>) </a:t>
            </a:r>
            <a:r>
              <a:rPr lang="en-US" dirty="0"/>
              <a:t>is a measure of the consumption of renewable natural resources by a human population. A country's EF is the total area of productive land or sea required to produce all the crops, meat, seafood, wood and </a:t>
            </a:r>
            <a:r>
              <a:rPr lang="en-US" dirty="0" err="1"/>
              <a:t>fibre</a:t>
            </a:r>
            <a:r>
              <a:rPr lang="en-US" dirty="0"/>
              <a:t> it consumes, to sustain its energy consumption and to give space for its infrastructure.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Brazil’s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in the world (and rising)</a:t>
            </a:r>
          </a:p>
          <a:p>
            <a:r>
              <a:rPr lang="en-US" dirty="0" smtClean="0"/>
              <a:t>Two earths (but depends where you live and how rich you are)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in ranking of greenhouse gas emissions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847088"/>
            <a:ext cx="4394200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Businesses in developing countries like Brazil can leapfrog over the mistakes made by those in developed countries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Become leaders in the new business models and new business areas</a:t>
            </a:r>
            <a:endParaRPr lang="en-US" dirty="0"/>
          </a:p>
        </p:txBody>
      </p:sp>
      <p:pic>
        <p:nvPicPr>
          <p:cNvPr id="5" name="Content Placeholder 4" descr="leapfro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1667" b="-21667"/>
          <a:stretch>
            <a:fillRect/>
          </a:stretch>
        </p:blipFill>
        <p:spPr>
          <a:xfrm>
            <a:off x="4648200" y="1219200"/>
            <a:ext cx="4038600" cy="4434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sustainable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stool with three legs: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Environmental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Social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Economic</a:t>
            </a:r>
          </a:p>
          <a:p>
            <a:endParaRPr lang="en-US" dirty="0"/>
          </a:p>
        </p:txBody>
      </p:sp>
      <p:pic>
        <p:nvPicPr>
          <p:cNvPr id="5" name="Content Placeholder 4" descr="three-legged-stoo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589" b="-105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102</TotalTime>
  <Words>751</Words>
  <Application>Microsoft Macintosh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Sustainable business</vt:lpstr>
      <vt:lpstr>My work as an sustainability writer &amp; editor</vt:lpstr>
      <vt:lpstr>Slide 3</vt:lpstr>
      <vt:lpstr>At the crossroads…</vt:lpstr>
      <vt:lpstr>Global warming</vt:lpstr>
      <vt:lpstr>Not enough earths!</vt:lpstr>
      <vt:lpstr>Brazil’s footprint</vt:lpstr>
      <vt:lpstr>Learn from others</vt:lpstr>
      <vt:lpstr>What is sustainable development?</vt:lpstr>
      <vt:lpstr>Businesses will be sustainable or not exist. But what are the choices?</vt:lpstr>
      <vt:lpstr>Sustainable models</vt:lpstr>
      <vt:lpstr>The secret…</vt:lpstr>
      <vt:lpstr>Eco-minimalism</vt:lpstr>
      <vt:lpstr>The triple bottom line</vt:lpstr>
      <vt:lpstr>Closed loops</vt:lpstr>
      <vt:lpstr>Virtuous cycles</vt:lpstr>
      <vt:lpstr>Industrial symbiosis</vt:lpstr>
      <vt:lpstr>Examples</vt:lpstr>
      <vt:lpstr>Exploiting the new markets</vt:lpstr>
      <vt:lpstr>New thinking ideas and examples</vt:lpstr>
      <vt:lpstr>Be part of the solution!</vt:lpstr>
      <vt:lpstr>Slide 22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business</dc:title>
  <dc:creator>test</dc:creator>
  <cp:lastModifiedBy>test</cp:lastModifiedBy>
  <cp:revision>7</cp:revision>
  <dcterms:created xsi:type="dcterms:W3CDTF">2009-11-19T09:13:28Z</dcterms:created>
  <dcterms:modified xsi:type="dcterms:W3CDTF">2009-11-19T09:24:56Z</dcterms:modified>
</cp:coreProperties>
</file>